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8" r:id="rId4"/>
    <p:sldId id="296" r:id="rId5"/>
    <p:sldId id="263" r:id="rId6"/>
    <p:sldId id="265" r:id="rId7"/>
    <p:sldId id="295" r:id="rId8"/>
    <p:sldId id="260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91" r:id="rId29"/>
    <p:sldId id="289" r:id="rId30"/>
    <p:sldId id="290" r:id="rId31"/>
    <p:sldId id="292" r:id="rId32"/>
    <p:sldId id="293" r:id="rId33"/>
    <p:sldId id="266" r:id="rId34"/>
    <p:sldId id="267" r:id="rId35"/>
    <p:sldId id="297" r:id="rId36"/>
    <p:sldId id="299" r:id="rId37"/>
    <p:sldId id="300" r:id="rId38"/>
    <p:sldId id="301" r:id="rId39"/>
    <p:sldId id="302" r:id="rId40"/>
    <p:sldId id="303" r:id="rId41"/>
    <p:sldId id="305" r:id="rId42"/>
    <p:sldId id="306" r:id="rId43"/>
    <p:sldId id="307" r:id="rId4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76450435-6131-4BA9-BD02-603D08AFE7CB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3"/>
              </a:solidFill>
            </a:ln>
          </a:top>
          <a:bottom>
            <a:ln w="2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3"/>
              </a:solidFill>
            </a:ln>
          </a:top>
          <a:bottom>
            <a:ln w="10000" cmpd="sng">
              <a:solidFill>
                <a:schemeClr val="accent3"/>
              </a:solidFill>
            </a:ln>
          </a:bottom>
        </a:tcBdr>
        <a:fill>
          <a:solidFill>
            <a:schemeClr val="accent3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E1AC179A-AAE8-4965-B83C-04088BF44C00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2"/>
              </a:solidFill>
            </a:ln>
          </a:top>
          <a:bottom>
            <a:ln w="2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2"/>
              </a:solidFill>
            </a:ln>
          </a:top>
          <a:bottom>
            <a:ln w="10000" cmpd="sng">
              <a:solidFill>
                <a:schemeClr val="accent2"/>
              </a:solidFill>
            </a:ln>
          </a:bottom>
        </a:tcBdr>
        <a:fill>
          <a:solidFill>
            <a:schemeClr val="accent2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9160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소비자 맞춤형 경험 제공: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- 사용자의 취향과 요구를 분석하여 개별 맞춤형 카페 추천을 제공함으로써 사용자 만족도를 극대화.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- 홍대 지역 내 다양한 카페를 탐색할 수 있어 선택의 폭을 넓히고 방문 의사 결정을 용이하게 함.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카페 방문율 및 고객 유입 증대: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- 카페가 제공하는 서비스, 분위기, 리뷰 기반 추천으로 잠재 고객과의 연결을 강화하여 실제 방문으로 이어질 가능성 높임.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- 추천 시스템과 필터링 기능을 통해 특정 카페의 타겟 고객에게 맞춤형 홍보 효과를 기대할 수 있음.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데이터 기반 의사결정 지원: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- 소비자 선호도, 리뷰 데이터 등을 수집하여 카페 운영자가 고객의 요구를 파악하고, 이를 바탕으로 메뉴, 서비스 개선 전략 수립 가능.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- 성별, 연령대 등 다양한 인구 통계학적 데이터를 기반으로 마케팅 전략 수립.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편의성 및 사용자 경험 향상: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- 소비자가 원하는 카페를 손쉽게 찾고, 다양한 필터링 옵션을 통해 자신에게 맞는 카페를 찾는 시간을 절약할 수 있음.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- 와이파이, 주차, 흡연실, 휠체어 접근성 등 편의 시설 검색을 통해 특정 요구사항을 가진 사용자들의 만족도를 높임.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3506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3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07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084300" y="0"/>
            <a:ext cx="5384800" cy="538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95900" y="3162300"/>
            <a:ext cx="55118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01700" y="6134100"/>
            <a:ext cx="3543300" cy="3975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4178300"/>
            <a:ext cx="11417300" cy="294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홍대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카페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 </a:t>
            </a:r>
            <a:endParaRPr lang="en-US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맞춤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추천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서비스</a:t>
            </a:r>
            <a:endParaRPr lang="ko-KR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8" y="3960495"/>
            <a:ext cx="17282160" cy="4474654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김은규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백엔드 개발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 SPRING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FRAMEWORK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API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시스템 연동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프로젝트 전반적으로 필요한 시스템 연동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개선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BACKEND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0472701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636454"/>
            <a:ext cx="17282160" cy="6370129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이경희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Selenium, BeautifulSoup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함께 활용하여 HTML 파싱 및 데이터 추출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Konlpy (Korean Natural Language Toolkit)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한국어 리뷰 및 텍스트 데이터를 처리하고, 		형태소 분석을 통해 키워드 추출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TF-IDF 벡터화와 Logistic Regression을 이용하여 			사용자 리뷰의 감성 예측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Folium, Haversine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지도 시각화 및 거리 계산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을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통해 사용자 위치와 카페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간의 거리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 추천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시스템 구현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ElasticSearch, Kibana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검색 엔진 구축 및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빠른 데이터 추출을 위한 쿼리 작성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Database 관리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MySQL,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데이터 관리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41097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DATA SCIENCE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89420139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695700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6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화면 정의서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0112" y="4914900"/>
            <a:ext cx="16922116" cy="383857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기능 명세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각 화면에서 제공해야 하는 기능 및 동작 정의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디자인 가이드라인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인터페이스(UI)의 레이아웃, 구성 요소, 스타일 등에 대한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세부 사항 정의</a:t>
            </a:r>
            <a:endParaRPr lang="en-US" alt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보다 명확한 커뮤니케이션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개발자와 기획자 간의 명확한 소통을 위한 기준 설정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76838015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06386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17726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5920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09757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6370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2855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983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185667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1.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개요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5343525"/>
            <a:ext cx="14668500" cy="336232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분석하여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최적의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개발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이용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데이터를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바탕으로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맞춤형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제공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홍대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지역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간의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연결을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강화하여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방문율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빅데이터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제안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소비자들의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편의성을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높이고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고객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유입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01893649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594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50494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36565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6019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7920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4218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4162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목적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프로젝트의 신속하고 효율적인 배포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4777740"/>
            <a:ext cx="1620202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의 다양한 서비스와 인프라를 활용해 애플리케이션을 손쉽게 배포하고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56641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강력하고 편리한 보안 관리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8" y="6646545"/>
            <a:ext cx="15841980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VPC, 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보안 그룹 등의 보안 관리 도구로 보안을 손쉽게 구성 가능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540067" y="7423785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동일한 데이터로 개발 및 테스트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1260157" y="8503920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RDS, OpenSearch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등을 사용하여 모든 팀원이 동일한 데이터로 개발 및 테스트 가능 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2525198273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활용 계획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96049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EC2: (Elastic Compute Cloud)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504063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Python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애플리케이션을 배포하고 실행하는 서버 인스턴스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76072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RDS: (Relational Database Service) - MySQL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7" y="6840855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MySQL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데이터베이스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40067" y="7560945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OpenSearch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60157" y="864108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배포 및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3160167740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활용 계획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96049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4.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S3 (Simple Storage Service)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504063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파일 저장소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76072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5.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VPC (Virtual Private Cloud)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7" y="6840855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네트워크 보안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주소 호스팅 등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18454047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185667"/>
            <a:ext cx="2921000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기대 효과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1.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개요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5343525"/>
            <a:ext cx="14668500" cy="336232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 맞춤형 경험 제공</a:t>
            </a:r>
            <a:endParaRPr 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 방문율 및 고객 유입 증대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데이터 기반 의사결정 지원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편의성 및 사용자 경험 향상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2833763496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특이사항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우선 적용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260157" y="4777740"/>
            <a:ext cx="1620202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상대적으로 설정이 간단하고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동일한 데이터를 제공해주는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를 우선 적용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다른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서비스에 대한 지식이 부족하여 배포하는데 어려움 존재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540067" y="628650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비용 및 시간 리스크 관리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260157" y="7366635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다른 AWS 서비스들을 초기에 도입할 경우 발생할 수 있는 비용과 시간에 대한 리스크를 최소화하기 위해 프리티어로 가능한 RDS만 우선 적용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229454280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특이사항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복합적인 시스템 적용에 따른 난이도 증가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260157" y="4777740"/>
            <a:ext cx="16202025" cy="216027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DB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연결 외에도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ElasticSearch, Python, Logstash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등 다양한 기술이 복합적으로 사용됨에 따라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적용에 더 높은 난이도와 비용이 발생할 가능성 존재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540067" y="704850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4. 단계적 접근 전략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260157" y="8128635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초기 개발 단계에서는 RDS만 적용하고, 개발이 일정 수준 완료된 후 추가적인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서비스를 도입하여 배포를 시도할 예정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3496156923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0100" y="1168400"/>
            <a:ext cx="5372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8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/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범위관리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09600" y="3543300"/>
          <a:ext cx="17145000" cy="6400801"/>
        </p:xfrm>
        <a:graphic>
          <a:graphicData uri="http://schemas.openxmlformats.org/drawingml/2006/table">
            <a:tbl>
              <a:tblPr firstRow="1" bandRow="1">
                <a:tableStyleId>{E1AC179A-AAE8-4965-B83C-04088BF44C00}</a:tableStyleId>
              </a:tblPr>
              <a:tblGrid>
                <a:gridCol w="4288380"/>
                <a:gridCol w="12856620"/>
              </a:tblGrid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Date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Task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8/20 ~ 8/21</a:t>
                      </a:r>
                      <a:endParaRPr lang="en-US" altLang="ko-KR" sz="3000" b="0" i="0" u="none" strike="noStrike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8/26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 설계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(Workflow,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기능분해도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CRUD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매트릭스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메뉴 구성도 등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)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UI / UX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기획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8/29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Database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설계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8/30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데이터 수집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정의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가공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9/20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823014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50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12700"/>
            <a:ext cx="2463800" cy="246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749300"/>
            <a:ext cx="5448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9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74356" y="3238500"/>
          <a:ext cx="17785028" cy="6275828"/>
        </p:xfrm>
        <a:graphic>
          <a:graphicData uri="http://schemas.openxmlformats.org/drawingml/2006/table">
            <a:tbl>
              <a:tblPr firstRow="1" bandRow="1"/>
              <a:tblGrid>
                <a:gridCol w="3383280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</a:tblGrid>
              <a:tr h="367665"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3600">
                          <a:latin typeface="전기안전체 Regular TTF"/>
                          <a:ea typeface="전기안전체 Regular TTF"/>
                        </a:rPr>
                        <a:t>작업</a:t>
                      </a:r>
                      <a:endParaRPr lang="ko-KR" altLang="en-US" sz="3600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 gridSpan="10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8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gridSpan="13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</a:tr>
              <a:tr h="367665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27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28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5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기능 설계 (Workflow, 기능분해도, CRUD 매트릭스, 메뉴 구성도 등)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UI / UX 기획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Database 설계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데이터 수집 / 정의 / 가공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163502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1602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62070" y="0"/>
            <a:ext cx="2124265" cy="21242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540067"/>
            <a:ext cx="7175500" cy="108013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10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 수행 경과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2602421"/>
            <a:ext cx="9823133" cy="8911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카페 데이터 크롤링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6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 리스트</a:t>
            </a:r>
            <a:endParaRPr lang="ko-KR" altLang="en-US" sz="46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4928" y="3695681"/>
            <a:ext cx="6399973" cy="566977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56706" y="3695700"/>
            <a:ext cx="4802294" cy="56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34135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1602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62070" y="0"/>
            <a:ext cx="2124265" cy="21242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540067"/>
            <a:ext cx="7175500" cy="108013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10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 수행 경과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2602421"/>
            <a:ext cx="9823133" cy="8911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카페 데이터 크롤링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6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 상세정보</a:t>
            </a:r>
            <a:endParaRPr lang="ko-KR" altLang="en-US" sz="46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6513" y="4085870"/>
            <a:ext cx="4905687" cy="341983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32043" y="3619499"/>
            <a:ext cx="10793957" cy="63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81954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1602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62070" y="0"/>
            <a:ext cx="2124265" cy="21242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540067"/>
            <a:ext cx="7175500" cy="108013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10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 수행 경과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2602421"/>
            <a:ext cx="9823133" cy="8911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카페 데이터 크롤링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6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 상세정보</a:t>
            </a:r>
            <a:endParaRPr lang="ko-KR" altLang="en-US" sz="46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1063" y="4475797"/>
            <a:ext cx="11676936" cy="45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99596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1602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62070" y="0"/>
            <a:ext cx="2124265" cy="21242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540067"/>
            <a:ext cx="7175500" cy="108013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10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 수행 경과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2602421"/>
            <a:ext cx="9823133" cy="8911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카페 데이터 크롤링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6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 리뷰</a:t>
            </a:r>
            <a:endParaRPr lang="ko-KR" altLang="en-US" sz="46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0600" y="3600450"/>
            <a:ext cx="6885861" cy="612076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98760" y="3600450"/>
            <a:ext cx="7020878" cy="61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54993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1602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62070" y="0"/>
            <a:ext cx="2124265" cy="21242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540067"/>
            <a:ext cx="7175500" cy="108013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10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 수행 경과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2602421"/>
            <a:ext cx="9823133" cy="8911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카페 데이터 크롤링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6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 리뷰</a:t>
            </a:r>
            <a:endParaRPr lang="ko-KR" altLang="en-US" sz="46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6400" y="3600450"/>
            <a:ext cx="6021586" cy="612076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63000" y="2520315"/>
            <a:ext cx="8961120" cy="72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15431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1602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62070" y="0"/>
            <a:ext cx="2124265" cy="21242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540067"/>
            <a:ext cx="7175500" cy="108013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10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 수행 경과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2602421"/>
            <a:ext cx="9823133" cy="8911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카페 리뷰 데이터 감성 분석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8644" y="3600450"/>
            <a:ext cx="7682003" cy="612076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50420" y="3600450"/>
            <a:ext cx="7370781" cy="61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8068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8999" y="3471292"/>
            <a:ext cx="14732000" cy="25866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맞춤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사용자의 선호도를 바탕으로 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선호유형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프랜차이즈 여부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분위기 등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900621" y="6555296"/>
            <a:ext cx="9005379" cy="25866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다른 방식의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리뷰 수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좋아요 등을 활용한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성별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연령대 별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796552041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1602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62070" y="0"/>
            <a:ext cx="2124265" cy="21242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540067"/>
            <a:ext cx="7175500" cy="108013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10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 수행 경과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2602421"/>
            <a:ext cx="9823133" cy="8911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카페 리뷰 데이터 감성 분석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3600430"/>
            <a:ext cx="9539951" cy="612076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63200" y="3600450"/>
            <a:ext cx="7587726" cy="61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43678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1602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62070" y="0"/>
            <a:ext cx="2124265" cy="21242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540067"/>
            <a:ext cx="7175500" cy="108013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10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 수행 경과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2602421"/>
            <a:ext cx="9823133" cy="8911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추천 코드 예시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(Python)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9073" y="3600450"/>
            <a:ext cx="7313926" cy="612076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89722" y="3600450"/>
            <a:ext cx="5836078" cy="61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72164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1602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62070" y="0"/>
            <a:ext cx="2124265" cy="21242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540067"/>
            <a:ext cx="7175500" cy="108013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10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 수행 경과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2602421"/>
            <a:ext cx="9823133" cy="8911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추천 코드 예시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(JAVA)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3600450"/>
            <a:ext cx="7332166" cy="612076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52516" y="3600450"/>
            <a:ext cx="8297283" cy="61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7598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069271"/>
            <a:ext cx="14884400" cy="54917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다양한 방식의 검색기능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키워드 기반의 검색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검색된 결과에 필터를 적용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필터 예시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거리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연령대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편의기능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와이파이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주차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흡연실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휠체어 접근성 등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),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분위기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가성비좋은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고급스러운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예쁜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격식있는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이색적인 카페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46039979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1900466" y="7383332"/>
            <a:ext cx="5330466" cy="126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4400" y="1168400"/>
            <a:ext cx="45720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3.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기술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스택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5400" y="3960495"/>
            <a:ext cx="1996057" cy="5292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0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Front-End</a:t>
            </a:r>
            <a:endParaRPr lang="en-US" sz="30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5859971" y="3960495"/>
            <a:ext cx="4558283" cy="5292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0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Back-End</a:t>
            </a:r>
            <a:r>
              <a:rPr lang="en-US" altLang="ko-KR" sz="30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Infrastructure</a:t>
            </a:r>
            <a:endParaRPr lang="en-US" altLang="ko-KR" sz="30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5097971" y="5400675"/>
            <a:ext cx="6636829" cy="39677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>
              <a:lnSpc>
                <a:spcPct val="116199"/>
              </a:lnSpc>
              <a:defRPr/>
            </a:pPr>
            <a:r>
              <a:rPr lang="en-US" altLang="ko-KR" sz="2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Application: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    - Spring Framework (5.3.29), MyBatis(3.5.9)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Database: 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    - MySQL(8.0.21)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Cloud: 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    - AWS (RDS)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Search &amp; Analysis: 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    - Python (3.8.8), ElasticSearch(6.5.1), Kibana (6.5.1)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Web Application Server (WAS):</a:t>
            </a:r>
            <a:r>
              <a:rPr lang="en-US" altLang="ko-KR" sz="24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    - Apache Tomcat 8.5</a:t>
            </a:r>
            <a:endParaRPr lang="en-US" altLang="ko-KR" sz="2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pic>
        <p:nvPicPr>
          <p:cNvPr id="27" name="Picture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9597910" y="7194077"/>
            <a:ext cx="5330466" cy="10111"/>
          </a:xfrm>
          <a:prstGeom prst="rect">
            <a:avLst/>
          </a:prstGeom>
        </p:spPr>
      </p:pic>
      <p:sp>
        <p:nvSpPr>
          <p:cNvPr id="28" name="TextBox 11"/>
          <p:cNvSpPr txBox="1"/>
          <p:nvPr/>
        </p:nvSpPr>
        <p:spPr>
          <a:xfrm>
            <a:off x="14632496" y="3960495"/>
            <a:ext cx="1110233" cy="5292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0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Tools</a:t>
            </a:r>
            <a:endParaRPr lang="en-US" altLang="ko-KR" sz="30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9" name="TextBox 12"/>
          <p:cNvSpPr txBox="1"/>
          <p:nvPr/>
        </p:nvSpPr>
        <p:spPr>
          <a:xfrm>
            <a:off x="12877800" y="6120765"/>
            <a:ext cx="4941379" cy="19865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>
              <a:lnSpc>
                <a:spcPct val="116199"/>
              </a:lnSpc>
              <a:defRPr/>
            </a:pPr>
            <a:r>
              <a:rPr lang="en-US" altLang="ko-KR" sz="2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Development:</a:t>
            </a:r>
            <a:r>
              <a:rPr lang="en-US" altLang="ko-KR" sz="2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en-US" altLang="ko-KR" sz="2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    - Eclipse (STS 3.9.13), Spyder (4.2.5), </a:t>
            </a:r>
            <a:endParaRPr lang="en-US" altLang="ko-KR" sz="2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VS Code, MySQL Workbench 8.0</a:t>
            </a:r>
            <a:endParaRPr lang="en-US" altLang="ko-KR" sz="2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Version Control: </a:t>
            </a:r>
            <a:endParaRPr lang="en-US" altLang="ko-KR" sz="2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    - GitHub</a:t>
            </a:r>
            <a:endParaRPr lang="en-US" altLang="ko-KR" sz="2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30" name="TextBox 12"/>
          <p:cNvSpPr txBox="1"/>
          <p:nvPr/>
        </p:nvSpPr>
        <p:spPr>
          <a:xfrm>
            <a:off x="678371" y="5940742"/>
            <a:ext cx="3284029" cy="24056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>
              <a:lnSpc>
                <a:spcPct val="116199"/>
              </a:lnSpc>
              <a:defRPr/>
            </a:pPr>
            <a:r>
              <a:rPr lang="en-US" altLang="ko-KR" sz="2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Markup: </a:t>
            </a:r>
            <a:endParaRPr lang="en-US" altLang="ko-KR" sz="2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    - HTML5</a:t>
            </a:r>
            <a:endParaRPr lang="en-US" altLang="ko-KR" sz="2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Styling:</a:t>
            </a:r>
            <a:r>
              <a:rPr lang="en-US" altLang="ko-KR" sz="2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en-US" altLang="ko-KR" sz="2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    - CSS, Bootstrap (4.6.2)</a:t>
            </a:r>
            <a:endParaRPr lang="en-US" altLang="ko-KR" sz="2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Scripting: </a:t>
            </a:r>
            <a:endParaRPr lang="en-US" altLang="ko-KR" sz="2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    - JavaScript (ES6)</a:t>
            </a:r>
            <a:endParaRPr lang="en-US" altLang="ko-KR" sz="2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199567238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38100"/>
            <a:ext cx="18288000" cy="337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560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4199" y="1143000"/>
            <a:ext cx="7188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4.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워크플로우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" y="3314700"/>
            <a:ext cx="182880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8" y="3945446"/>
            <a:ext cx="17282160" cy="396049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PM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Manager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전체 프로젝트 관리 및 일정 조율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주요 의사결정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PA (Project Assistant):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기술적 리더십 제공, 아키텍처 설계, 코드 품질 관리, 기술적 문제 및 일정상 문제 	해결 지원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71374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4540782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960495"/>
            <a:ext cx="17282160" cy="576072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이윤형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이주연</a:t>
            </a:r>
            <a:r>
              <a:rPr lang="en-US" altLang="ko-KR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백찬혁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화면 기획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화면 정의서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UI/UX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프로토 타입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HTML, CSS, JAVASCRIPT, BOOTSTRAP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사용하여 화면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FRONTEND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524975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795</ep:Words>
  <ep:PresentationFormat>On-screen Show (4:3)</ep:PresentationFormat>
  <ep:Paragraphs>141</ep:Paragraphs>
  <ep:Slides>42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ep:HeadingPairs>
  <ep:TitlesOfParts>
    <vt:vector size="4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ledle</cp:lastModifiedBy>
  <dcterms:modified xsi:type="dcterms:W3CDTF">2024-09-20T02:42:15.652</dcterms:modified>
  <cp:revision>121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